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Montserrat" panose="00000500000000000000" pitchFamily="2" charset="-52"/>
      <p:regular r:id="rId20"/>
      <p:bold r:id="rId21"/>
      <p:italic r:id="rId22"/>
      <p:boldItalic r:id="rId23"/>
    </p:embeddedFont>
    <p:embeddedFont>
      <p:font typeface="Montserrat ExtraBold" panose="00000900000000000000" pitchFamily="2" charset="-52"/>
      <p:bold r:id="rId24"/>
      <p:boldItalic r:id="rId25"/>
    </p:embeddedFont>
    <p:embeddedFont>
      <p:font typeface="Montserrat Light" panose="00000400000000000000" pitchFamily="2" charset="-52"/>
      <p:regular r:id="rId26"/>
      <p:bold r:id="rId27"/>
      <p:italic r:id="rId28"/>
      <p:boldItalic r:id="rId29"/>
    </p:embeddedFont>
    <p:embeddedFont>
      <p:font typeface="Montserrat SemiBold" panose="00000700000000000000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-211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2b69b2f2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e2b69b2f2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2b69b2f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e2b69b2f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2b69b2f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e2b69b2f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2b69b2f2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e2b69b2f2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2b69b2f2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e2b69b2f2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2b69b2f2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e2b69b2f2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b69b2f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e2b69b2f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2b69b2f2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2b69b2f2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2b69b2f2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e2b69b2f2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2b69b2f2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e2b69b2f2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2b69b2f2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e2b69b2f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2b69b2f2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e2b69b2f2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alibri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966200" y="-707923"/>
            <a:ext cx="3225800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368300" y="4686300"/>
            <a:ext cx="2578100" cy="2578100"/>
          </a:xfrm>
          <a:prstGeom prst="ellipse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87326" y="5659437"/>
            <a:ext cx="1381125" cy="1381125"/>
          </a:xfrm>
          <a:prstGeom prst="ellipse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118600" y="-555523"/>
            <a:ext cx="3225800" cy="8554065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8200" y="19272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b="0">
                <a:solidFill>
                  <a:schemeClr val="accen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b="0">
                <a:solidFill>
                  <a:schemeClr val="accen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>
                <a:solidFill>
                  <a:schemeClr val="accen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1031794" y="-707923"/>
            <a:ext cx="1710812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4231790" y="-2496651"/>
            <a:ext cx="90486" cy="8554065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presentation-creation.ru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620688" y="45855"/>
            <a:ext cx="757762" cy="7577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alibri"/>
              <a:buNone/>
            </a:pPr>
            <a:r>
              <a:rPr lang="en-US">
                <a:latin typeface="Montserrat ExtraBold"/>
                <a:ea typeface="Montserrat ExtraBold"/>
                <a:cs typeface="Montserrat ExtraBold"/>
                <a:sym typeface="Montserrat ExtraBold"/>
              </a:rPr>
              <a:t>Sploit2ME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команда “Мы”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2698573" y="2496075"/>
            <a:ext cx="6175200" cy="4209000"/>
          </a:xfrm>
          <a:prstGeom prst="rect">
            <a:avLst/>
          </a:prstGeom>
          <a:solidFill>
            <a:srgbClr val="C4E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ru-RU" dirty="0"/>
              <a:t>Реализация проекта</a:t>
            </a:r>
            <a:br>
              <a:rPr lang="ru-RU" dirty="0"/>
            </a:br>
            <a:r>
              <a:rPr lang="ru-RU" sz="2400" dirty="0"/>
              <a:t>Схема работы </a:t>
            </a:r>
            <a:endParaRPr dirty="0"/>
          </a:p>
        </p:txBody>
      </p:sp>
      <p:sp>
        <p:nvSpPr>
          <p:cNvPr id="191" name="Google Shape;191;p21"/>
          <p:cNvSpPr/>
          <p:nvPr/>
        </p:nvSpPr>
        <p:spPr>
          <a:xfrm>
            <a:off x="2827950" y="3772575"/>
            <a:ext cx="1502400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082562" y="3772575"/>
            <a:ext cx="1502400" cy="1656000"/>
          </a:xfrm>
          <a:prstGeom prst="rect">
            <a:avLst/>
          </a:pr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7337175" y="3772575"/>
            <a:ext cx="1417200" cy="1656000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2322000" y="5485227"/>
            <a:ext cx="25143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2152648"/>
            <a:ext cx="1417200" cy="13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150" y="1585122"/>
            <a:ext cx="1765700" cy="1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4647498" y="5485225"/>
            <a:ext cx="21837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1000"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6788625" y="5489352"/>
            <a:ext cx="25143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Parser</a:t>
            </a:r>
            <a:endParaRPr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3559">
            <a:off x="940175" y="3323051"/>
            <a:ext cx="2057463" cy="16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650" y="335083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500" y="340748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192650" y="548523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458500" y="5428586"/>
            <a:ext cx="103059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92041">
            <a:off x="9006150" y="3163735"/>
            <a:ext cx="1805800" cy="19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94610">
            <a:off x="8285700" y="1804399"/>
            <a:ext cx="1833185" cy="21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18575" y="4252128"/>
            <a:ext cx="1334605" cy="69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3100"/>
              <a:t>Дизайн-макеты</a:t>
            </a:r>
            <a:r>
              <a:rPr lang="en-US"/>
              <a:t> 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5" y="1869499"/>
            <a:ext cx="5619377" cy="31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175" y="1869500"/>
            <a:ext cx="5266233" cy="31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275" y="3893850"/>
            <a:ext cx="4896601" cy="2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4D9DDD-8673-98AE-8F26-8EEAD790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18" y="1872336"/>
            <a:ext cx="8587782" cy="482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5000"/>
            <a:ext cx="11064699" cy="40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00" y="3257925"/>
            <a:ext cx="6234299" cy="34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Реализация проекта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0AE939-F4A8-DFDD-9AD8-1B55C438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" y="1866355"/>
            <a:ext cx="6444991" cy="48550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F0F248-8CF4-E93C-B2E7-DB0D9B3E4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2248378"/>
            <a:ext cx="5165826" cy="3841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Бюджет продукта, схема монетизации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838200" y="1984021"/>
            <a:ext cx="40611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/>
              <a:t>VDS - 589 руб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2676171"/>
            <a:ext cx="11887201" cy="200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body" idx="1"/>
          </p:nvPr>
        </p:nvSpPr>
        <p:spPr>
          <a:xfrm>
            <a:off x="838200" y="5077583"/>
            <a:ext cx="70602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Модель подписки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Платная регистрация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Ограничение на уведомления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Заключение</a:t>
            </a: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50" y="1859075"/>
            <a:ext cx="70003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/>
        </p:nvSpPr>
        <p:spPr>
          <a:xfrm>
            <a:off x="577975" y="1693300"/>
            <a:ext cx="109842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alibri"/>
              <a:buNone/>
            </a:pPr>
            <a:r>
              <a:rPr lang="en-US" sz="7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СПАСИБО </a:t>
            </a:r>
            <a:r>
              <a:rPr lang="en-US" sz="7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ЗА ВНИМАНИЕ!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2227873" y="2843494"/>
            <a:ext cx="6975000" cy="17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Sploit2ME</a:t>
            </a:r>
            <a:endParaRPr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“Мы”</a:t>
            </a:r>
            <a:endParaRPr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Команда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54200" y="2360100"/>
            <a:ext cx="2250000" cy="76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504200" y="2356744"/>
            <a:ext cx="2250000" cy="765000"/>
          </a:xfrm>
          <a:prstGeom prst="rect">
            <a:avLst/>
          </a:prstGeom>
          <a:solidFill>
            <a:srgbClr val="56A9F3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6A9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754637" y="2356744"/>
            <a:ext cx="2250000" cy="765000"/>
          </a:xfrm>
          <a:prstGeom prst="rect">
            <a:avLst/>
          </a:prstGeom>
          <a:solidFill>
            <a:srgbClr val="8EC5F7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8006000" y="2356744"/>
            <a:ext cx="2250000" cy="765000"/>
          </a:xfrm>
          <a:prstGeom prst="rect">
            <a:avLst/>
          </a:prstGeom>
          <a:solidFill>
            <a:srgbClr val="C4E2FC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254200" y="3131811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504200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5754637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8006000" y="3128455"/>
            <a:ext cx="2250000" cy="297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258457" y="5918456"/>
            <a:ext cx="2250000" cy="183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3509357" y="5915100"/>
            <a:ext cx="2250000" cy="183300"/>
          </a:xfrm>
          <a:prstGeom prst="rect">
            <a:avLst/>
          </a:prstGeom>
          <a:solidFill>
            <a:srgbClr val="56A9F3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5758894" y="5915100"/>
            <a:ext cx="2250000" cy="183300"/>
          </a:xfrm>
          <a:prstGeom prst="rect">
            <a:avLst/>
          </a:prstGeom>
          <a:solidFill>
            <a:srgbClr val="8EC5F7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8010257" y="5915100"/>
            <a:ext cx="2250000" cy="183300"/>
          </a:xfrm>
          <a:prstGeom prst="rect">
            <a:avLst/>
          </a:prstGeom>
          <a:solidFill>
            <a:srgbClr val="C4E2FC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409572" y="4639844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Пономарева Анастасия Юрьевна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Дизайнер, аналитик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684200" y="4636358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Репин Михаил Евгеньевич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Программист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5909571" y="4636358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Саетбатталов Павел Равильевич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Программист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8137391" y="4632872"/>
            <a:ext cx="193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Жмайло Михаил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Александрович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Тимлид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313" y="3224911"/>
            <a:ext cx="1319734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550" y="3234050"/>
            <a:ext cx="1319725" cy="12900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glow>
              <a:schemeClr val="accent1">
                <a:alpha val="39000"/>
              </a:schemeClr>
            </a:glow>
            <a:outerShdw blurRad="2413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238" y="3232697"/>
            <a:ext cx="1319725" cy="13226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12" name="Google Shape;11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975" y="3232463"/>
            <a:ext cx="1319700" cy="13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Проблема и идея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5960010" y="2531178"/>
            <a:ext cx="3719011" cy="319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b="1" dirty="0" err="1"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dirty="0"/>
              <a:t> </a:t>
            </a:r>
            <a:endParaRPr lang="ru-RU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Защитить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нельзя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взломать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Портфолио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уязвимостей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b="1" dirty="0" err="1"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dirty="0"/>
              <a:t> </a:t>
            </a:r>
            <a:r>
              <a:rPr lang="ru-RU" dirty="0">
                <a:latin typeface="Montserrat"/>
                <a:sym typeface="Montserrat"/>
              </a:rPr>
              <a:t>О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тсутствие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решений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по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уведомлению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об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уязвимостях в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российском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ПО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09000"/>
            <a:ext cx="5169904" cy="276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Целевая аудитория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668375" y="2884341"/>
            <a:ext cx="4061100" cy="24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CTO, CISO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Технические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специалисты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пентестеры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, SOC, TA…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25" y="1987850"/>
            <a:ext cx="5698815" cy="42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6678250" y="6165300"/>
            <a:ext cx="46014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Специалисты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И</a:t>
            </a:r>
            <a:r>
              <a:rPr lang="ru-RU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</a:t>
            </a:r>
            <a:r>
              <a:rPr lang="en-US" sz="2000" dirty="0">
                <a:solidFill>
                  <a:srgbClr val="56A9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УЦСБ   </a:t>
            </a:r>
            <a:endParaRPr sz="2000" dirty="0">
              <a:solidFill>
                <a:srgbClr val="56A9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Анализ конкурентов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6794650" y="3339886"/>
            <a:ext cx="3331844" cy="1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НЕ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Open-Source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За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кучу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денег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Интеграция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ли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00" y="1958001"/>
            <a:ext cx="5462917" cy="47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 err="1"/>
              <a:t>Цель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и </a:t>
            </a:r>
            <a:r>
              <a:rPr lang="en-US" dirty="0" err="1"/>
              <a:t>задачи</a:t>
            </a:r>
            <a:endParaRPr dirty="0"/>
          </a:p>
        </p:txBody>
      </p:sp>
      <p:sp>
        <p:nvSpPr>
          <p:cNvPr id="144" name="Google Shape;144;p17"/>
          <p:cNvSpPr/>
          <p:nvPr/>
        </p:nvSpPr>
        <p:spPr>
          <a:xfrm>
            <a:off x="114800" y="1925025"/>
            <a:ext cx="2886000" cy="110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21299" y="2096896"/>
            <a:ext cx="28098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</a:rPr>
              <a:t>Научиться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парсить</a:t>
            </a:r>
            <a:r>
              <a:rPr lang="en-US" sz="2400" dirty="0">
                <a:solidFill>
                  <a:schemeClr val="lt1"/>
                </a:solidFill>
              </a:rPr>
              <a:t> ФСТЭК</a:t>
            </a:r>
            <a:endParaRPr sz="2400" dirty="0"/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181600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181600" y="158372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478787" y="1925025"/>
            <a:ext cx="2886000" cy="1107900"/>
          </a:xfrm>
          <a:prstGeom prst="rect">
            <a:avLst/>
          </a:pr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361311" y="2109472"/>
            <a:ext cx="28098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Подключить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шаблонизаторы</a:t>
            </a:r>
            <a:endParaRPr sz="2400" dirty="0"/>
          </a:p>
          <a:p>
            <a:pPr marL="228600" marR="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ts val="1330"/>
              <a:buFont typeface="Arial"/>
              <a:buNone/>
            </a:pPr>
            <a:endParaRPr sz="133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555037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555037" y="158372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56A9F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000" b="1" i="0" u="none" strike="noStrike" cap="none">
              <a:solidFill>
                <a:srgbClr val="56A9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6912475" y="1925025"/>
            <a:ext cx="2886000" cy="1107900"/>
          </a:xfrm>
          <a:prstGeom prst="rect">
            <a:avLst/>
          </a:prstGeom>
          <a:solidFill>
            <a:srgbClr val="8EC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7307876" y="2188848"/>
            <a:ext cx="2809800" cy="74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79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5A2"/>
              </a:buClr>
              <a:buSzPct val="100000"/>
              <a:buFont typeface="Arial"/>
              <a:buNone/>
            </a:pPr>
            <a:r>
              <a:rPr lang="ru-RU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Уведомление пользователя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7979276" y="1583723"/>
            <a:ext cx="733500" cy="733500"/>
          </a:xfrm>
          <a:prstGeom prst="ellipse">
            <a:avLst/>
          </a:prstGeom>
          <a:solidFill>
            <a:srgbClr val="C4E2F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79276" y="1596473"/>
            <a:ext cx="733500" cy="70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8EC5F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000" b="1" i="0" u="none" strike="noStrike" cap="none">
              <a:solidFill>
                <a:srgbClr val="8EC5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75" y="3093075"/>
            <a:ext cx="7678300" cy="36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Предлагаемое решение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5460375" y="2768650"/>
            <a:ext cx="4763395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Sploit2ME</a:t>
            </a:r>
            <a:r>
              <a:rPr lang="en-US" dirty="0"/>
              <a:t> - </a:t>
            </a:r>
            <a:r>
              <a:rPr lang="en-US" dirty="0" err="1"/>
              <a:t>автоматическое</a:t>
            </a:r>
            <a:r>
              <a:rPr lang="en-US" dirty="0"/>
              <a:t> </a:t>
            </a:r>
            <a:r>
              <a:rPr lang="en-US" dirty="0" err="1"/>
              <a:t>извлечение</a:t>
            </a:r>
            <a:r>
              <a:rPr lang="en-US" dirty="0"/>
              <a:t> </a:t>
            </a:r>
            <a:r>
              <a:rPr lang="en-US" dirty="0" err="1"/>
              <a:t>информации</a:t>
            </a:r>
            <a:r>
              <a:rPr lang="en-US" dirty="0"/>
              <a:t> </a:t>
            </a:r>
            <a:r>
              <a:rPr lang="en-US" dirty="0" err="1"/>
              <a:t>об</a:t>
            </a:r>
            <a:r>
              <a:rPr lang="en-US" dirty="0"/>
              <a:t> уязвимостях </a:t>
            </a:r>
            <a:r>
              <a:rPr lang="en-US" dirty="0" err="1"/>
              <a:t>со</a:t>
            </a:r>
            <a:r>
              <a:rPr lang="en-US" dirty="0"/>
              <a:t> </a:t>
            </a:r>
            <a:r>
              <a:rPr lang="en-US" dirty="0" err="1"/>
              <a:t>сбором</a:t>
            </a:r>
            <a:r>
              <a:rPr lang="en-US" dirty="0"/>
              <a:t> </a:t>
            </a:r>
            <a:r>
              <a:rPr lang="en-US" dirty="0" err="1"/>
              <a:t>статистических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</a:t>
            </a:r>
            <a:r>
              <a:rPr lang="en-US" dirty="0" err="1"/>
              <a:t>опциональным</a:t>
            </a:r>
            <a:r>
              <a:rPr lang="en-US" dirty="0"/>
              <a:t> </a:t>
            </a:r>
            <a:r>
              <a:rPr lang="en-US" dirty="0" err="1"/>
              <a:t>уведомлениям</a:t>
            </a:r>
            <a:r>
              <a:rPr lang="en-US" dirty="0"/>
              <a:t> в Telegram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0" y="2058298"/>
            <a:ext cx="4298095" cy="42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Требования к продукту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505025" y="2889238"/>
            <a:ext cx="55668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Интеграция</a:t>
            </a:r>
            <a:r>
              <a:rPr lang="en-US" dirty="0"/>
              <a:t> с БДУ ФСТЭК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Уведомление</a:t>
            </a:r>
            <a:r>
              <a:rPr lang="en-US" dirty="0"/>
              <a:t> </a:t>
            </a:r>
            <a:r>
              <a:rPr lang="en-US" dirty="0" err="1"/>
              <a:t>пользователей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Сбор</a:t>
            </a:r>
            <a:r>
              <a:rPr lang="en-US" dirty="0"/>
              <a:t> </a:t>
            </a:r>
            <a:r>
              <a:rPr lang="en-US" dirty="0" err="1"/>
              <a:t>статистики</a:t>
            </a:r>
            <a:r>
              <a:rPr lang="en-US" dirty="0"/>
              <a:t> 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Портфолио</a:t>
            </a:r>
            <a:r>
              <a:rPr lang="en-US" dirty="0"/>
              <a:t> </a:t>
            </a:r>
            <a:r>
              <a:rPr lang="en-US" dirty="0" err="1"/>
              <a:t>уязвимостей</a:t>
            </a:r>
            <a:r>
              <a:rPr lang="en-US" dirty="0"/>
              <a:t>(</a:t>
            </a:r>
            <a:r>
              <a:rPr lang="en-US" dirty="0" err="1"/>
              <a:t>карточки</a:t>
            </a:r>
            <a:r>
              <a:rPr lang="en-US" dirty="0"/>
              <a:t>)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Контроль</a:t>
            </a:r>
            <a:r>
              <a:rPr lang="en-US" dirty="0"/>
              <a:t> </a:t>
            </a:r>
            <a:r>
              <a:rPr lang="en-US" dirty="0" err="1"/>
              <a:t>доступа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 err="1"/>
              <a:t>Контейнер</a:t>
            </a:r>
            <a:r>
              <a:rPr lang="ru-RU" dirty="0"/>
              <a:t>и</a:t>
            </a:r>
            <a:r>
              <a:rPr lang="en-US" dirty="0" err="1"/>
              <a:t>зация</a:t>
            </a:r>
            <a:endParaRPr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225" y="1920388"/>
            <a:ext cx="368605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Технологический стек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838200" y="2846500"/>
            <a:ext cx="3210600" cy="2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Github: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Flask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WTForms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TG API Integration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7260350" y="2846488"/>
            <a:ext cx="3210600" cy="2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Prod: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 Flask (Django(?))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Postgre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WTForms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TG API Integration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2849">
            <a:off x="3891750" y="2416100"/>
            <a:ext cx="3980300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769">
            <a:off x="3393638" y="3864501"/>
            <a:ext cx="4833024" cy="25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иний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215</Words>
  <Application>Microsoft Office PowerPoint</Application>
  <PresentationFormat>Широкоэкранный</PresentationFormat>
  <Paragraphs>88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Montserrat Light</vt:lpstr>
      <vt:lpstr>Montserrat ExtraBold</vt:lpstr>
      <vt:lpstr>Arial</vt:lpstr>
      <vt:lpstr>Montserrat</vt:lpstr>
      <vt:lpstr>Calibri</vt:lpstr>
      <vt:lpstr>Montserrat SemiBold</vt:lpstr>
      <vt:lpstr>Тема Office</vt:lpstr>
      <vt:lpstr>Sploit2ME</vt:lpstr>
      <vt:lpstr>Команда</vt:lpstr>
      <vt:lpstr>Проблема и идея</vt:lpstr>
      <vt:lpstr>Целевая аудитория</vt:lpstr>
      <vt:lpstr>Анализ конкурентов</vt:lpstr>
      <vt:lpstr>Цель проекта и задачи</vt:lpstr>
      <vt:lpstr>Предлагаемое решение</vt:lpstr>
      <vt:lpstr>Требования к продукту</vt:lpstr>
      <vt:lpstr>Технологический стек</vt:lpstr>
      <vt:lpstr>Реализация проекта Схема работы </vt:lpstr>
      <vt:lpstr>Реализация проекта Дизайн-макеты </vt:lpstr>
      <vt:lpstr>Реализация проекта</vt:lpstr>
      <vt:lpstr>Реализация проекта</vt:lpstr>
      <vt:lpstr>Реализация проекта</vt:lpstr>
      <vt:lpstr>Бюджет продукта, схема монетизации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 Zhmaylo</dc:creator>
  <cp:lastModifiedBy>Пономарева Анастасия Юрьевна</cp:lastModifiedBy>
  <cp:revision>7</cp:revision>
  <dcterms:modified xsi:type="dcterms:W3CDTF">2024-06-09T16:02:48Z</dcterms:modified>
</cp:coreProperties>
</file>